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2"/>
  </p:notesMasterIdLst>
  <p:handoutMasterIdLst>
    <p:handoutMasterId r:id="rId23"/>
  </p:handoutMasterIdLst>
  <p:sldIdLst>
    <p:sldId id="325" r:id="rId6"/>
    <p:sldId id="322" r:id="rId7"/>
    <p:sldId id="328" r:id="rId8"/>
    <p:sldId id="324" r:id="rId9"/>
    <p:sldId id="331" r:id="rId10"/>
    <p:sldId id="336" r:id="rId11"/>
    <p:sldId id="330" r:id="rId12"/>
    <p:sldId id="332" r:id="rId13"/>
    <p:sldId id="333" r:id="rId14"/>
    <p:sldId id="335" r:id="rId15"/>
    <p:sldId id="337" r:id="rId16"/>
    <p:sldId id="334" r:id="rId17"/>
    <p:sldId id="318" r:id="rId18"/>
    <p:sldId id="306" r:id="rId19"/>
    <p:sldId id="319" r:id="rId20"/>
    <p:sldId id="315" r:id="rId21"/>
  </p:sldIdLst>
  <p:sldSz cx="18288000" cy="10287000"/>
  <p:notesSz cx="6858000" cy="9144000"/>
  <p:embeddedFontLst>
    <p:embeddedFont>
      <p:font typeface="Alegreya Sans SC" panose="020B0604020202020204" charset="0"/>
      <p:regular r:id="rId24"/>
      <p:bold r:id="rId25"/>
      <p:italic r:id="rId26"/>
      <p:boldItalic r:id="rId27"/>
    </p:embeddedFont>
    <p:embeddedFont>
      <p:font typeface="Anaheim" panose="020B0604020202020204" charset="0"/>
      <p:regular r:id="rId28"/>
    </p:embeddedFont>
    <p:embeddedFont>
      <p:font typeface="Avenir Next LT Pro" panose="020B0504020202020204" pitchFamily="34" charset="0"/>
      <p:regular r:id="rId29"/>
      <p:bold r:id="rId30"/>
      <p:italic r:id="rId31"/>
      <p:boldItalic r:id="rId32"/>
    </p:embeddedFont>
    <p:embeddedFont>
      <p:font typeface="Cabin"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Fira Sans Medium Bold" panose="020B0604020202020204" charset="0"/>
      <p:regular r:id="rId41"/>
    </p:embeddedFont>
    <p:embeddedFont>
      <p:font typeface="Georgia" panose="02040502050405020303" pitchFamily="18" charset="0"/>
      <p:regular r:id="rId42"/>
      <p:bold r:id="rId43"/>
      <p:italic r:id="rId44"/>
      <p:boldItalic r:id="rId45"/>
    </p:embeddedFont>
    <p:embeddedFont>
      <p:font typeface="Georgia Pro Cond" panose="02040506050405020303" pitchFamily="18" charset="0"/>
      <p:regular r:id="rId46"/>
      <p:bold r:id="rId47"/>
      <p:italic r:id="rId48"/>
      <p:boldItalic r:id="rId49"/>
    </p:embeddedFont>
    <p:embeddedFont>
      <p:font typeface="Georgia Pro Light" panose="02040302050405020303" pitchFamily="18" charset="0"/>
      <p:regular r:id="rId50"/>
      <p:italic r:id="rId51"/>
    </p:embeddedFont>
    <p:embeddedFont>
      <p:font typeface="Lato" panose="020F0502020204030203" pitchFamily="34" charset="0"/>
      <p:regular r:id="rId52"/>
      <p:bold r:id="rId53"/>
      <p:italic r:id="rId54"/>
      <p:boldItalic r:id="rId55"/>
    </p:embeddedFont>
    <p:embeddedFont>
      <p:font typeface="Nanum Gothic" panose="020B0604020202020204" charset="0"/>
      <p:regular r:id="rId56"/>
      <p:bold r:id="rId57"/>
    </p:embeddedFont>
    <p:embeddedFont>
      <p:font typeface="Proxima Nova" panose="020B0604020202020204" charset="0"/>
      <p:regular r:id="rId58"/>
      <p:bold r:id="rId59"/>
      <p:italic r:id="rId60"/>
      <p:boldItalic r:id="rId61"/>
    </p:embeddedFont>
    <p:embeddedFont>
      <p:font typeface="Proxima Nova Semibold" panose="020B0604020202020204" charset="0"/>
      <p:regular r:id="rId62"/>
      <p:bold r:id="rId63"/>
      <p:boldItalic r:id="rId64"/>
    </p:embeddedFon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italic r:id="rId70"/>
    </p:embeddedFont>
    <p:embeddedFont>
      <p:font typeface="Segoe UI" panose="020B0502040204020203" pitchFamily="34" charset="0"/>
      <p:regular r:id="rId71"/>
      <p:bold r:id="rId72"/>
      <p:italic r:id="rId73"/>
      <p:boldItalic r:id="rId74"/>
    </p:embeddedFont>
    <p:embeddedFont>
      <p:font typeface="Tw Cen MT" panose="020B06020201040206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2" autoAdjust="0"/>
  </p:normalViewPr>
  <p:slideViewPr>
    <p:cSldViewPr snapToGrid="0">
      <p:cViewPr>
        <p:scale>
          <a:sx n="40" d="100"/>
          <a:sy n="40" d="100"/>
        </p:scale>
        <p:origin x="1008" y="3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3.fntdata"/><Relationship Id="rId21" Type="http://schemas.openxmlformats.org/officeDocument/2006/relationships/slide" Target="slides/slide16.xml"/><Relationship Id="rId42" Type="http://schemas.openxmlformats.org/officeDocument/2006/relationships/font" Target="fonts/font19.fntdata"/><Relationship Id="rId47" Type="http://schemas.openxmlformats.org/officeDocument/2006/relationships/font" Target="fonts/font24.fntdata"/><Relationship Id="rId63" Type="http://schemas.openxmlformats.org/officeDocument/2006/relationships/font" Target="fonts/font40.fntdata"/><Relationship Id="rId68" Type="http://schemas.openxmlformats.org/officeDocument/2006/relationships/font" Target="fonts/font45.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font" Target="fonts/font30.fntdata"/><Relationship Id="rId58" Type="http://schemas.openxmlformats.org/officeDocument/2006/relationships/font" Target="fonts/font35.fntdata"/><Relationship Id="rId74" Type="http://schemas.openxmlformats.org/officeDocument/2006/relationships/font" Target="fonts/font51.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38.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64" Type="http://schemas.openxmlformats.org/officeDocument/2006/relationships/font" Target="fonts/font41.fntdata"/><Relationship Id="rId69" Type="http://schemas.openxmlformats.org/officeDocument/2006/relationships/font" Target="fonts/font46.fntdata"/><Relationship Id="rId77" Type="http://schemas.openxmlformats.org/officeDocument/2006/relationships/font" Target="fonts/font54.fntdata"/><Relationship Id="rId8" Type="http://schemas.openxmlformats.org/officeDocument/2006/relationships/slide" Target="slides/slide3.xml"/><Relationship Id="rId51" Type="http://schemas.openxmlformats.org/officeDocument/2006/relationships/font" Target="fonts/font28.fntdata"/><Relationship Id="rId72" Type="http://schemas.openxmlformats.org/officeDocument/2006/relationships/font" Target="fonts/font49.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font" Target="fonts/font36.fntdata"/><Relationship Id="rId67" Type="http://schemas.openxmlformats.org/officeDocument/2006/relationships/font" Target="fonts/font44.fntdata"/><Relationship Id="rId20" Type="http://schemas.openxmlformats.org/officeDocument/2006/relationships/slide" Target="slides/slide15.xml"/><Relationship Id="rId41" Type="http://schemas.openxmlformats.org/officeDocument/2006/relationships/font" Target="fonts/font18.fntdata"/><Relationship Id="rId54" Type="http://schemas.openxmlformats.org/officeDocument/2006/relationships/font" Target="fonts/font31.fntdata"/><Relationship Id="rId62" Type="http://schemas.openxmlformats.org/officeDocument/2006/relationships/font" Target="fonts/font39.fntdata"/><Relationship Id="rId70" Type="http://schemas.openxmlformats.org/officeDocument/2006/relationships/font" Target="fonts/font47.fntdata"/><Relationship Id="rId75" Type="http://schemas.openxmlformats.org/officeDocument/2006/relationships/font" Target="fonts/font52.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10" Type="http://schemas.openxmlformats.org/officeDocument/2006/relationships/slide" Target="slides/slide5.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font" Target="fonts/font37.fntdata"/><Relationship Id="rId65" Type="http://schemas.openxmlformats.org/officeDocument/2006/relationships/font" Target="fonts/font42.fntdata"/><Relationship Id="rId73" Type="http://schemas.openxmlformats.org/officeDocument/2006/relationships/font" Target="fonts/font50.fntdata"/><Relationship Id="rId78" Type="http://schemas.openxmlformats.org/officeDocument/2006/relationships/font" Target="fonts/font55.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6.fntdata"/><Relationship Id="rId34" Type="http://schemas.openxmlformats.org/officeDocument/2006/relationships/font" Target="fonts/font11.fntdata"/><Relationship Id="rId50" Type="http://schemas.openxmlformats.org/officeDocument/2006/relationships/font" Target="fonts/font27.fntdata"/><Relationship Id="rId55" Type="http://schemas.openxmlformats.org/officeDocument/2006/relationships/font" Target="fonts/font32.fntdata"/><Relationship Id="rId76" Type="http://schemas.openxmlformats.org/officeDocument/2006/relationships/font" Target="fonts/font53.fntdata"/><Relationship Id="rId7" Type="http://schemas.openxmlformats.org/officeDocument/2006/relationships/slide" Target="slides/slide2.xml"/><Relationship Id="rId71" Type="http://schemas.openxmlformats.org/officeDocument/2006/relationships/font" Target="fonts/font48.fntdata"/><Relationship Id="rId2" Type="http://schemas.openxmlformats.org/officeDocument/2006/relationships/customXml" Target="../customXml/item2.xml"/><Relationship Id="rId29" Type="http://schemas.openxmlformats.org/officeDocument/2006/relationships/font" Target="fonts/font6.fntdata"/><Relationship Id="rId24" Type="http://schemas.openxmlformats.org/officeDocument/2006/relationships/font" Target="fonts/font1.fntdata"/><Relationship Id="rId40" Type="http://schemas.openxmlformats.org/officeDocument/2006/relationships/font" Target="fonts/font17.fntdata"/><Relationship Id="rId45" Type="http://schemas.openxmlformats.org/officeDocument/2006/relationships/font" Target="fonts/font22.fntdata"/><Relationship Id="rId66" Type="http://schemas.openxmlformats.org/officeDocument/2006/relationships/font" Target="fonts/font4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44147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47922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429748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6</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7</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8</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9</a:t>
            </a:fld>
            <a:endParaRPr lang="fr-FR"/>
          </a:p>
        </p:txBody>
      </p:sp>
    </p:spTree>
    <p:extLst>
      <p:ext uri="{BB962C8B-B14F-4D97-AF65-F5344CB8AC3E}">
        <p14:creationId xmlns:p14="http://schemas.microsoft.com/office/powerpoint/2010/main" val="262025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10</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11</a:t>
            </a:fld>
            <a:endParaRPr lang="fr-FR"/>
          </a:p>
        </p:txBody>
      </p:sp>
    </p:spTree>
    <p:extLst>
      <p:ext uri="{BB962C8B-B14F-4D97-AF65-F5344CB8AC3E}">
        <p14:creationId xmlns:p14="http://schemas.microsoft.com/office/powerpoint/2010/main" val="2834238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7200" b="1" dirty="0">
                <a:solidFill>
                  <a:srgbClr val="342524"/>
                </a:solidFill>
                <a:latin typeface="Avenir Next LT Pro" panose="020B0504020202020204" pitchFamily="34" charset="0"/>
              </a:rPr>
              <a:t>COVID-</a:t>
            </a:r>
            <a:r>
              <a:rPr lang="fr-FR" sz="7200" b="1" dirty="0">
                <a:solidFill>
                  <a:srgbClr val="0070C0"/>
                </a:solidFill>
                <a:latin typeface="Avenir Next LT Pro" panose="020B0504020202020204" pitchFamily="34" charset="0"/>
              </a:rPr>
              <a:t>19</a:t>
            </a:r>
            <a:r>
              <a:rPr lang="fr-FR" sz="7200" b="1" dirty="0">
                <a:solidFill>
                  <a:schemeClr val="lt1"/>
                </a:solidFill>
                <a:latin typeface="Avenir Next LT Pro" panose="020B0504020202020204" pitchFamily="34" charset="0"/>
              </a:rPr>
              <a:t> </a:t>
            </a:r>
            <a:br>
              <a:rPr lang="fr-FR" sz="7200" b="1" dirty="0">
                <a:solidFill>
                  <a:schemeClr val="lt1"/>
                </a:solidFill>
                <a:latin typeface="Avenir Next LT Pro" panose="020B0504020202020204" pitchFamily="34" charset="0"/>
              </a:rPr>
            </a:br>
            <a:r>
              <a:rPr lang="fr-FR" sz="7200" b="1" dirty="0">
                <a:solidFill>
                  <a:srgbClr val="342524"/>
                </a:solidFill>
                <a:latin typeface="Avenir Next LT Pro" panose="020B0504020202020204" pitchFamily="34" charset="0"/>
                <a:cs typeface="Alegreya Sans SC" panose="020B0604020202020204" charset="0"/>
              </a:rPr>
              <a:t>PROPAGATION</a:t>
            </a:r>
            <a:r>
              <a:rPr lang="fr-FR" sz="7200" b="1" dirty="0">
                <a:solidFill>
                  <a:srgbClr val="342524"/>
                </a:solidFill>
                <a:latin typeface="Avenir Next LT Pro" panose="020B0504020202020204" pitchFamily="34" charset="0"/>
              </a:rPr>
              <a:t> EN FRANCE</a:t>
            </a:r>
            <a:endParaRPr lang="fr-FR" sz="80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7755" y="5564877"/>
            <a:ext cx="3249938" cy="161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err="1"/>
              <a:t>Frameworks</a:t>
            </a:r>
            <a:r>
              <a:rPr lang="fr-FR" sz="3600" b="1" dirty="0"/>
              <a:t>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3" name="ZoneTexte 12">
            <a:extLst>
              <a:ext uri="{FF2B5EF4-FFF2-40B4-BE49-F238E27FC236}">
                <a16:creationId xmlns:a16="http://schemas.microsoft.com/office/drawing/2014/main" id="{7838E95B-829F-55A4-4907-9C773F04BB71}"/>
              </a:ext>
            </a:extLst>
          </p:cNvPr>
          <p:cNvSpPr txBox="1"/>
          <p:nvPr/>
        </p:nvSpPr>
        <p:spPr>
          <a:xfrm>
            <a:off x="1173227" y="3550633"/>
            <a:ext cx="16474946" cy="6186309"/>
          </a:xfrm>
          <a:prstGeom prst="rect">
            <a:avLst/>
          </a:prstGeom>
          <a:noFill/>
        </p:spPr>
        <p:txBody>
          <a:bodyPr wrap="square">
            <a:spAutoFit/>
          </a:bodyPr>
          <a:lstStyle/>
          <a:p>
            <a:r>
              <a:rPr lang="fr-FR" sz="4400" b="0" i="0" dirty="0">
                <a:solidFill>
                  <a:srgbClr val="374151"/>
                </a:solidFill>
                <a:effectLst/>
                <a:latin typeface="Söhne"/>
              </a:rPr>
              <a:t>Afin de se préparer efficacement et d'anticiper les éventuelles pandémies futures, il est nécessaire de réaliser des analyses </a:t>
            </a:r>
            <a:r>
              <a:rPr lang="fr-FR" sz="4400" b="0" i="0" dirty="0" err="1">
                <a:solidFill>
                  <a:srgbClr val="374151"/>
                </a:solidFill>
                <a:effectLst/>
                <a:latin typeface="Söhne"/>
              </a:rPr>
              <a:t>post-pandémiques</a:t>
            </a:r>
            <a:r>
              <a:rPr lang="fr-FR" sz="4400" b="0" i="0" dirty="0">
                <a:solidFill>
                  <a:srgbClr val="374151"/>
                </a:solidFill>
                <a:effectLst/>
                <a:latin typeface="Söhne"/>
              </a:rPr>
              <a:t> à différents niveaux, en prenant en compte des intervalles de temps et des moments différents.</a:t>
            </a:r>
          </a:p>
          <a:p>
            <a:endParaRPr lang="fr-FR" sz="4400" dirty="0">
              <a:solidFill>
                <a:srgbClr val="374151"/>
              </a:solidFill>
              <a:latin typeface="Söhne"/>
            </a:endParaRPr>
          </a:p>
          <a:p>
            <a:r>
              <a:rPr lang="fr-FR" sz="4400" b="0" i="0" dirty="0">
                <a:solidFill>
                  <a:srgbClr val="374151"/>
                </a:solidFill>
                <a:effectLst/>
                <a:latin typeface="Söhne"/>
              </a:rPr>
              <a:t> Ces analyses permettront de mieux comprendre les impacts de la pandémie, d'identifier les bonnes pratiques et les leçons apprises, </a:t>
            </a:r>
          </a:p>
          <a:p>
            <a:r>
              <a:rPr lang="fr-FR" sz="4400" b="0" i="0" dirty="0">
                <a:solidFill>
                  <a:srgbClr val="374151"/>
                </a:solidFill>
                <a:effectLst/>
                <a:latin typeface="Söhne"/>
              </a:rPr>
              <a:t>et de mettre en place des mesures de prévention et d'intervention plus efficaces en cas de nouvelle crise sanitaire.</a:t>
            </a:r>
            <a:endParaRPr lang="fr-FR" sz="3600" dirty="0"/>
          </a:p>
        </p:txBody>
      </p:sp>
      <p:sp>
        <p:nvSpPr>
          <p:cNvPr id="4" name="ZoneTexte 3">
            <a:extLst>
              <a:ext uri="{FF2B5EF4-FFF2-40B4-BE49-F238E27FC236}">
                <a16:creationId xmlns:a16="http://schemas.microsoft.com/office/drawing/2014/main" id="{4145FADC-7DA0-08D6-5DEC-4859F4CE7813}"/>
              </a:ext>
            </a:extLst>
          </p:cNvPr>
          <p:cNvSpPr txBox="1"/>
          <p:nvPr/>
        </p:nvSpPr>
        <p:spPr>
          <a:xfrm>
            <a:off x="1173226" y="1684437"/>
            <a:ext cx="16009873" cy="1323439"/>
          </a:xfrm>
          <a:prstGeom prst="rect">
            <a:avLst/>
          </a:prstGeom>
          <a:noFill/>
        </p:spPr>
        <p:txBody>
          <a:bodyPr wrap="square">
            <a:spAutoFit/>
          </a:bodyPr>
          <a:lstStyle/>
          <a:p>
            <a:r>
              <a:rPr lang="fr-FR" sz="4000" b="0" i="0" dirty="0">
                <a:solidFill>
                  <a:srgbClr val="374151"/>
                </a:solidFill>
                <a:effectLst/>
                <a:latin typeface="Söhne"/>
              </a:rPr>
              <a:t>La pandémie de Covid-19 a été l'un des événements les plus difficiles et étendus auxquels le monde ait jamais été confronté</a:t>
            </a:r>
            <a:endParaRPr lang="fr-FR" sz="4000" dirty="0"/>
          </a:p>
        </p:txBody>
      </p:sp>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204889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5111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1979923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4" name="Image 3">
            <a:extLst>
              <a:ext uri="{FF2B5EF4-FFF2-40B4-BE49-F238E27FC236}">
                <a16:creationId xmlns:a16="http://schemas.microsoft.com/office/drawing/2014/main" id="{CB4C23B5-8DAC-9596-4576-2EC201130290}"/>
              </a:ext>
            </a:extLst>
          </p:cNvPr>
          <p:cNvPicPr>
            <a:picLocks noChangeAspect="1"/>
          </p:cNvPicPr>
          <p:nvPr/>
        </p:nvPicPr>
        <p:blipFill>
          <a:blip r:embed="rId4"/>
          <a:stretch>
            <a:fillRect/>
          </a:stretch>
        </p:blipFill>
        <p:spPr>
          <a:xfrm>
            <a:off x="6245965" y="7788789"/>
            <a:ext cx="1519416" cy="1482802"/>
          </a:xfrm>
          <a:prstGeom prst="rect">
            <a:avLst/>
          </a:prstGeom>
        </p:spPr>
      </p:pic>
      <p:pic>
        <p:nvPicPr>
          <p:cNvPr id="7" name="Image 6">
            <a:extLst>
              <a:ext uri="{FF2B5EF4-FFF2-40B4-BE49-F238E27FC236}">
                <a16:creationId xmlns:a16="http://schemas.microsoft.com/office/drawing/2014/main" id="{DFD54200-EF4E-DCEE-92E9-4DD1D91DFB06}"/>
              </a:ext>
            </a:extLst>
          </p:cNvPr>
          <p:cNvPicPr>
            <a:picLocks noChangeAspect="1"/>
          </p:cNvPicPr>
          <p:nvPr/>
        </p:nvPicPr>
        <p:blipFill>
          <a:blip r:embed="rId5"/>
          <a:stretch>
            <a:fillRect/>
          </a:stretch>
        </p:blipFill>
        <p:spPr>
          <a:xfrm>
            <a:off x="6009346" y="3054035"/>
            <a:ext cx="2642363" cy="1910862"/>
          </a:xfrm>
          <a:prstGeom prst="rect">
            <a:avLst/>
          </a:prstGeom>
        </p:spPr>
      </p:pic>
      <p:pic>
        <p:nvPicPr>
          <p:cNvPr id="10" name="Image 9">
            <a:extLst>
              <a:ext uri="{FF2B5EF4-FFF2-40B4-BE49-F238E27FC236}">
                <a16:creationId xmlns:a16="http://schemas.microsoft.com/office/drawing/2014/main" id="{1D2CE6E6-C91A-634D-599A-DF7CA0B3B0D2}"/>
              </a:ext>
            </a:extLst>
          </p:cNvPr>
          <p:cNvPicPr>
            <a:picLocks noChangeAspect="1"/>
          </p:cNvPicPr>
          <p:nvPr/>
        </p:nvPicPr>
        <p:blipFill>
          <a:blip r:embed="rId6"/>
          <a:stretch>
            <a:fillRect/>
          </a:stretch>
        </p:blipFill>
        <p:spPr>
          <a:xfrm>
            <a:off x="6009346" y="5606046"/>
            <a:ext cx="2805376" cy="1526646"/>
          </a:xfrm>
          <a:prstGeom prst="rect">
            <a:avLst/>
          </a:prstGeom>
        </p:spPr>
      </p:pic>
      <p:sp>
        <p:nvSpPr>
          <p:cNvPr id="18" name="ZoneTexte 17">
            <a:extLst>
              <a:ext uri="{FF2B5EF4-FFF2-40B4-BE49-F238E27FC236}">
                <a16:creationId xmlns:a16="http://schemas.microsoft.com/office/drawing/2014/main" id="{6BD4186A-5D51-F3E6-1527-8F9EF9DEB3FE}"/>
              </a:ext>
            </a:extLst>
          </p:cNvPr>
          <p:cNvSpPr txBox="1"/>
          <p:nvPr/>
        </p:nvSpPr>
        <p:spPr>
          <a:xfrm>
            <a:off x="6365709" y="1910366"/>
            <a:ext cx="2286000" cy="523220"/>
          </a:xfrm>
          <a:prstGeom prst="rect">
            <a:avLst/>
          </a:prstGeom>
          <a:noFill/>
        </p:spPr>
        <p:txBody>
          <a:bodyPr wrap="square">
            <a:spAutoFit/>
          </a:bodyPr>
          <a:lstStyle/>
          <a:p>
            <a:r>
              <a:rPr lang="en-US" sz="2800" dirty="0" err="1">
                <a:solidFill>
                  <a:schemeClr val="accent3">
                    <a:lumMod val="50000"/>
                  </a:schemeClr>
                </a:solidFill>
                <a:latin typeface="Fira Sans Medium Bold"/>
              </a:rPr>
              <a:t>Producteur</a:t>
            </a:r>
            <a:endParaRPr lang="fr-FR" sz="2800" dirty="0"/>
          </a:p>
        </p:txBody>
      </p:sp>
      <p:sp>
        <p:nvSpPr>
          <p:cNvPr id="19" name="ZoneTexte 18">
            <a:extLst>
              <a:ext uri="{FF2B5EF4-FFF2-40B4-BE49-F238E27FC236}">
                <a16:creationId xmlns:a16="http://schemas.microsoft.com/office/drawing/2014/main" id="{A6F12940-0711-CDD3-A94C-4AC99EC44FAF}"/>
              </a:ext>
            </a:extLst>
          </p:cNvPr>
          <p:cNvSpPr txBox="1"/>
          <p:nvPr/>
        </p:nvSpPr>
        <p:spPr>
          <a:xfrm>
            <a:off x="9932069" y="1960341"/>
            <a:ext cx="2727157" cy="523220"/>
          </a:xfrm>
          <a:prstGeom prst="rect">
            <a:avLst/>
          </a:prstGeom>
          <a:noFill/>
        </p:spPr>
        <p:txBody>
          <a:bodyPr wrap="square">
            <a:spAutoFit/>
          </a:bodyPr>
          <a:lstStyle/>
          <a:p>
            <a:r>
              <a:rPr lang="en-US" sz="2800" dirty="0">
                <a:solidFill>
                  <a:schemeClr val="accent3">
                    <a:lumMod val="50000"/>
                  </a:schemeClr>
                </a:solidFill>
                <a:latin typeface="Fira Sans Medium Bold"/>
              </a:rPr>
              <a:t>Disponible sur </a:t>
            </a:r>
            <a:endParaRPr lang="fr-FR" sz="2800" dirty="0"/>
          </a:p>
        </p:txBody>
      </p:sp>
      <p:sp>
        <p:nvSpPr>
          <p:cNvPr id="20" name="ZoneTexte 19">
            <a:extLst>
              <a:ext uri="{FF2B5EF4-FFF2-40B4-BE49-F238E27FC236}">
                <a16:creationId xmlns:a16="http://schemas.microsoft.com/office/drawing/2014/main" id="{5D814110-D9CD-6962-1484-03E3A64D6E6A}"/>
              </a:ext>
            </a:extLst>
          </p:cNvPr>
          <p:cNvSpPr txBox="1"/>
          <p:nvPr/>
        </p:nvSpPr>
        <p:spPr>
          <a:xfrm>
            <a:off x="9944101" y="8544838"/>
            <a:ext cx="2727157" cy="523220"/>
          </a:xfrm>
          <a:prstGeom prst="rect">
            <a:avLst/>
          </a:prstGeom>
          <a:noFill/>
        </p:spPr>
        <p:txBody>
          <a:bodyPr wrap="square" rtlCol="0">
            <a:spAutoFit/>
          </a:bodyPr>
          <a:lstStyle/>
          <a:p>
            <a:r>
              <a:rPr lang="en-GB" sz="2800" dirty="0"/>
              <a:t>Site de </a:t>
            </a:r>
            <a:r>
              <a:rPr lang="en-GB" sz="2800" dirty="0" err="1"/>
              <a:t>l’INSEE</a:t>
            </a:r>
            <a:endParaRPr lang="fr-FR" sz="2800" dirty="0"/>
          </a:p>
        </p:txBody>
      </p:sp>
      <p:sp>
        <p:nvSpPr>
          <p:cNvPr id="21" name="ZoneTexte 20">
            <a:extLst>
              <a:ext uri="{FF2B5EF4-FFF2-40B4-BE49-F238E27FC236}">
                <a16:creationId xmlns:a16="http://schemas.microsoft.com/office/drawing/2014/main" id="{758B5944-601C-4AC5-239B-8B2BE5F18CBD}"/>
              </a:ext>
            </a:extLst>
          </p:cNvPr>
          <p:cNvSpPr txBox="1"/>
          <p:nvPr/>
        </p:nvSpPr>
        <p:spPr>
          <a:xfrm>
            <a:off x="9932069" y="3862039"/>
            <a:ext cx="2294021" cy="523220"/>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en-GB" dirty="0"/>
              <a:t>Data.gouv.fr</a:t>
            </a:r>
            <a:endParaRPr lang="fr-FR" dirty="0"/>
          </a:p>
        </p:txBody>
      </p:sp>
      <p:sp>
        <p:nvSpPr>
          <p:cNvPr id="22" name="ZoneTexte 21">
            <a:extLst>
              <a:ext uri="{FF2B5EF4-FFF2-40B4-BE49-F238E27FC236}">
                <a16:creationId xmlns:a16="http://schemas.microsoft.com/office/drawing/2014/main" id="{F6A8081D-6675-95AD-4CE6-4356EC094BC4}"/>
              </a:ext>
            </a:extLst>
          </p:cNvPr>
          <p:cNvSpPr txBox="1"/>
          <p:nvPr/>
        </p:nvSpPr>
        <p:spPr>
          <a:xfrm>
            <a:off x="9944101" y="6375830"/>
            <a:ext cx="2294021" cy="523220"/>
          </a:xfrm>
          <a:prstGeom prst="rect">
            <a:avLst/>
          </a:prstGeom>
          <a:noFill/>
        </p:spPr>
        <p:txBody>
          <a:bodyPr wrap="square" rtlCol="0">
            <a:spAutoFit/>
          </a:bodyPr>
          <a:lstStyle/>
          <a:p>
            <a:r>
              <a:rPr lang="en-GB" sz="2800" dirty="0"/>
              <a:t>Data.gouv.fr</a:t>
            </a:r>
            <a:endParaRPr lang="fr-FR" sz="2800" dirty="0"/>
          </a:p>
        </p:txBody>
      </p:sp>
      <p:sp>
        <p:nvSpPr>
          <p:cNvPr id="24" name="ZoneTexte 23">
            <a:extLst>
              <a:ext uri="{FF2B5EF4-FFF2-40B4-BE49-F238E27FC236}">
                <a16:creationId xmlns:a16="http://schemas.microsoft.com/office/drawing/2014/main" id="{0FF34A9A-BB9B-1A55-E3CA-F7B5FD443904}"/>
              </a:ext>
            </a:extLst>
          </p:cNvPr>
          <p:cNvSpPr txBox="1"/>
          <p:nvPr/>
        </p:nvSpPr>
        <p:spPr>
          <a:xfrm>
            <a:off x="874295" y="3601594"/>
            <a:ext cx="4072398" cy="954107"/>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fr-FR" dirty="0"/>
              <a:t>Données sur la propagation du covid-19</a:t>
            </a:r>
          </a:p>
        </p:txBody>
      </p:sp>
      <p:sp>
        <p:nvSpPr>
          <p:cNvPr id="26" name="ZoneTexte 25">
            <a:extLst>
              <a:ext uri="{FF2B5EF4-FFF2-40B4-BE49-F238E27FC236}">
                <a16:creationId xmlns:a16="http://schemas.microsoft.com/office/drawing/2014/main" id="{64C161A5-75AB-6BA1-0710-B825C2E4E094}"/>
              </a:ext>
            </a:extLst>
          </p:cNvPr>
          <p:cNvSpPr txBox="1"/>
          <p:nvPr/>
        </p:nvSpPr>
        <p:spPr>
          <a:xfrm>
            <a:off x="874294" y="6136966"/>
            <a:ext cx="4072399" cy="954107"/>
          </a:xfrm>
          <a:prstGeom prst="rect">
            <a:avLst/>
          </a:prstGeom>
          <a:noFill/>
        </p:spPr>
        <p:txBody>
          <a:bodyPr wrap="square">
            <a:spAutoFit/>
          </a:bodyPr>
          <a:lstStyle/>
          <a:p>
            <a:r>
              <a:rPr lang="fr-FR" sz="2800" dirty="0">
                <a:solidFill>
                  <a:schemeClr val="bg1">
                    <a:lumMod val="10000"/>
                  </a:schemeClr>
                </a:solidFill>
                <a:latin typeface="+mj-lt"/>
              </a:rPr>
              <a:t>Données sur la couverture vaccinale</a:t>
            </a:r>
          </a:p>
        </p:txBody>
      </p:sp>
      <p:sp>
        <p:nvSpPr>
          <p:cNvPr id="28" name="ZoneTexte 27">
            <a:extLst>
              <a:ext uri="{FF2B5EF4-FFF2-40B4-BE49-F238E27FC236}">
                <a16:creationId xmlns:a16="http://schemas.microsoft.com/office/drawing/2014/main" id="{C4F6599C-DD14-162D-7674-AAB20799B1F6}"/>
              </a:ext>
            </a:extLst>
          </p:cNvPr>
          <p:cNvSpPr txBox="1"/>
          <p:nvPr/>
        </p:nvSpPr>
        <p:spPr>
          <a:xfrm>
            <a:off x="874295" y="8334344"/>
            <a:ext cx="4852738" cy="954107"/>
          </a:xfrm>
          <a:prstGeom prst="rect">
            <a:avLst/>
          </a:prstGeom>
          <a:noFill/>
        </p:spPr>
        <p:txBody>
          <a:bodyPr wrap="square">
            <a:spAutoFit/>
          </a:bodyPr>
          <a:lstStyle/>
          <a:p>
            <a:r>
              <a:rPr lang="fr-FR" sz="2800" dirty="0">
                <a:solidFill>
                  <a:schemeClr val="bg1">
                    <a:lumMod val="10000"/>
                  </a:schemeClr>
                </a:solidFill>
                <a:latin typeface="+mj-lt"/>
                <a:ea typeface="Calibri" panose="020F0502020204030204" pitchFamily="34" charset="0"/>
                <a:cs typeface="Arial" panose="020B0604020202020204" pitchFamily="34" charset="0"/>
              </a:rPr>
              <a:t>I</a:t>
            </a:r>
            <a:r>
              <a:rPr lang="fr-FR" sz="2800">
                <a:solidFill>
                  <a:schemeClr val="bg1">
                    <a:lumMod val="10000"/>
                  </a:schemeClr>
                </a:solidFill>
                <a:effectLst/>
                <a:latin typeface="+mj-lt"/>
                <a:ea typeface="Calibri" panose="020F0502020204030204" pitchFamily="34" charset="0"/>
                <a:cs typeface="Arial" panose="020B0604020202020204" pitchFamily="34" charset="0"/>
              </a:rPr>
              <a:t>nformations </a:t>
            </a:r>
            <a:r>
              <a:rPr lang="fr-FR" sz="2800" dirty="0">
                <a:solidFill>
                  <a:schemeClr val="bg1">
                    <a:lumMod val="10000"/>
                  </a:schemeClr>
                </a:solidFill>
                <a:effectLst/>
                <a:latin typeface="+mj-lt"/>
                <a:ea typeface="Calibri" panose="020F0502020204030204" pitchFamily="34" charset="0"/>
                <a:cs typeface="Arial" panose="020B0604020202020204" pitchFamily="34" charset="0"/>
              </a:rPr>
              <a:t>démographiques</a:t>
            </a:r>
            <a:endParaRPr lang="fr-FR" sz="2800" dirty="0">
              <a:solidFill>
                <a:schemeClr val="bg1">
                  <a:lumMod val="10000"/>
                </a:schemeClr>
              </a:solidFill>
              <a:latin typeface="+mj-lt"/>
            </a:endParaRPr>
          </a:p>
        </p:txBody>
      </p:sp>
      <p:sp>
        <p:nvSpPr>
          <p:cNvPr id="30" name="ZoneTexte 29">
            <a:extLst>
              <a:ext uri="{FF2B5EF4-FFF2-40B4-BE49-F238E27FC236}">
                <a16:creationId xmlns:a16="http://schemas.microsoft.com/office/drawing/2014/main" id="{2ED87A4E-2403-85FC-7F24-A23DF9837182}"/>
              </a:ext>
            </a:extLst>
          </p:cNvPr>
          <p:cNvSpPr txBox="1"/>
          <p:nvPr/>
        </p:nvSpPr>
        <p:spPr>
          <a:xfrm>
            <a:off x="14241061" y="4830160"/>
            <a:ext cx="1817296" cy="954107"/>
          </a:xfrm>
          <a:prstGeom prst="rect">
            <a:avLst/>
          </a:prstGeom>
          <a:noFill/>
        </p:spPr>
        <p:txBody>
          <a:bodyPr wrap="square">
            <a:spAutoFit/>
          </a:bodyPr>
          <a:lstStyle/>
          <a:p>
            <a:r>
              <a:rPr lang="fr-FR" sz="2800" dirty="0">
                <a:solidFill>
                  <a:schemeClr val="accent1">
                    <a:lumMod val="75000"/>
                  </a:schemeClr>
                </a:solidFill>
              </a:rPr>
              <a:t>Suivi quotidien</a:t>
            </a:r>
            <a:endParaRPr lang="fr-FR" sz="2800" dirty="0"/>
          </a:p>
        </p:txBody>
      </p:sp>
      <p:sp>
        <p:nvSpPr>
          <p:cNvPr id="31" name="ZoneTexte 30">
            <a:extLst>
              <a:ext uri="{FF2B5EF4-FFF2-40B4-BE49-F238E27FC236}">
                <a16:creationId xmlns:a16="http://schemas.microsoft.com/office/drawing/2014/main" id="{EE876B6F-556A-586D-F54E-9EBC0FE9452D}"/>
              </a:ext>
            </a:extLst>
          </p:cNvPr>
          <p:cNvSpPr txBox="1"/>
          <p:nvPr/>
        </p:nvSpPr>
        <p:spPr>
          <a:xfrm>
            <a:off x="14241061" y="8196231"/>
            <a:ext cx="1817296" cy="954107"/>
          </a:xfrm>
          <a:prstGeom prst="rect">
            <a:avLst/>
          </a:prstGeom>
          <a:noFill/>
        </p:spPr>
        <p:txBody>
          <a:bodyPr wrap="square">
            <a:spAutoFit/>
          </a:bodyPr>
          <a:lstStyle/>
          <a:p>
            <a:r>
              <a:rPr lang="en-GB" sz="2800" dirty="0">
                <a:solidFill>
                  <a:schemeClr val="accent1">
                    <a:lumMod val="75000"/>
                  </a:schemeClr>
                </a:solidFill>
              </a:rPr>
              <a:t>D</a:t>
            </a:r>
            <a:r>
              <a:rPr lang="fr-FR" sz="2800" dirty="0" err="1">
                <a:solidFill>
                  <a:schemeClr val="accent1">
                    <a:lumMod val="75000"/>
                  </a:schemeClr>
                </a:solidFill>
              </a:rPr>
              <a:t>onnées</a:t>
            </a:r>
            <a:r>
              <a:rPr lang="fr-FR" sz="2800" dirty="0">
                <a:solidFill>
                  <a:schemeClr val="accent1">
                    <a:lumMod val="75000"/>
                  </a:schemeClr>
                </a:solidFill>
              </a:rPr>
              <a:t> </a:t>
            </a:r>
            <a:r>
              <a:rPr lang="fr-FR" sz="2800" dirty="0" err="1">
                <a:solidFill>
                  <a:schemeClr val="accent1">
                    <a:lumMod val="75000"/>
                  </a:schemeClr>
                </a:solidFill>
              </a:rPr>
              <a:t>anuelles</a:t>
            </a:r>
            <a:endParaRPr lang="fr-FR" sz="2800" dirty="0"/>
          </a:p>
        </p:txBody>
      </p:sp>
      <p:sp>
        <p:nvSpPr>
          <p:cNvPr id="2" name="ZoneTexte 1">
            <a:extLst>
              <a:ext uri="{FF2B5EF4-FFF2-40B4-BE49-F238E27FC236}">
                <a16:creationId xmlns:a16="http://schemas.microsoft.com/office/drawing/2014/main" id="{657DF325-FD50-E0C8-FF7B-4ED1D7E587EA}"/>
              </a:ext>
            </a:extLst>
          </p:cNvPr>
          <p:cNvSpPr txBox="1"/>
          <p:nvPr/>
        </p:nvSpPr>
        <p:spPr>
          <a:xfrm>
            <a:off x="13786130" y="2000998"/>
            <a:ext cx="2727157" cy="523220"/>
          </a:xfrm>
          <a:prstGeom prst="rect">
            <a:avLst/>
          </a:prstGeom>
          <a:noFill/>
        </p:spPr>
        <p:txBody>
          <a:bodyPr wrap="square">
            <a:spAutoFit/>
          </a:bodyPr>
          <a:lstStyle/>
          <a:p>
            <a:r>
              <a:rPr lang="en-US" sz="2800" dirty="0" err="1">
                <a:solidFill>
                  <a:schemeClr val="accent3">
                    <a:lumMod val="50000"/>
                  </a:schemeClr>
                </a:solidFill>
                <a:latin typeface="Fira Sans Medium Bold"/>
              </a:rPr>
              <a:t>Récolte</a:t>
            </a:r>
            <a:endParaRPr lang="fr-FR" sz="2800" dirty="0"/>
          </a:p>
        </p:txBody>
      </p:sp>
      <p:cxnSp>
        <p:nvCxnSpPr>
          <p:cNvPr id="6" name="Connecteur droit 5">
            <a:extLst>
              <a:ext uri="{FF2B5EF4-FFF2-40B4-BE49-F238E27FC236}">
                <a16:creationId xmlns:a16="http://schemas.microsoft.com/office/drawing/2014/main" id="{2C60F347-DD54-8A03-4B62-2587087C471E}"/>
              </a:ext>
            </a:extLst>
          </p:cNvPr>
          <p:cNvCxnSpPr>
            <a:cxnSpLocks/>
          </p:cNvCxnSpPr>
          <p:nvPr/>
        </p:nvCxnSpPr>
        <p:spPr>
          <a:xfrm>
            <a:off x="5219700" y="19103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EA7E43-9AE7-C62A-0F20-6AE10EACE9E5}"/>
              </a:ext>
            </a:extLst>
          </p:cNvPr>
          <p:cNvCxnSpPr>
            <a:cxnSpLocks/>
          </p:cNvCxnSpPr>
          <p:nvPr/>
        </p:nvCxnSpPr>
        <p:spPr>
          <a:xfrm>
            <a:off x="94678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A24CB-B98F-2E92-7650-98A9A5A29BAB}"/>
              </a:ext>
            </a:extLst>
          </p:cNvPr>
          <p:cNvCxnSpPr>
            <a:cxnSpLocks/>
          </p:cNvCxnSpPr>
          <p:nvPr/>
        </p:nvCxnSpPr>
        <p:spPr>
          <a:xfrm>
            <a:off x="134683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E6AA8B-2E27-B9B9-8CA8-6B047C10F097}"/>
              </a:ext>
            </a:extLst>
          </p:cNvPr>
          <p:cNvCxnSpPr>
            <a:cxnSpLocks/>
          </p:cNvCxnSpPr>
          <p:nvPr/>
        </p:nvCxnSpPr>
        <p:spPr>
          <a:xfrm flipH="1">
            <a:off x="988165" y="5307213"/>
            <a:ext cx="1243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1E79E62-99F5-1324-1D1D-AF187822EF38}"/>
              </a:ext>
            </a:extLst>
          </p:cNvPr>
          <p:cNvCxnSpPr>
            <a:cxnSpLocks/>
          </p:cNvCxnSpPr>
          <p:nvPr/>
        </p:nvCxnSpPr>
        <p:spPr>
          <a:xfrm flipH="1">
            <a:off x="972124" y="76741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AAE1A33-2118-8C54-384D-F7BF0E219FAE}"/>
              </a:ext>
            </a:extLst>
          </p:cNvPr>
          <p:cNvCxnSpPr>
            <a:cxnSpLocks/>
          </p:cNvCxnSpPr>
          <p:nvPr/>
        </p:nvCxnSpPr>
        <p:spPr>
          <a:xfrm flipH="1">
            <a:off x="972124" y="27592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8678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2.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3.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Thème1.png</Template>
  <TotalTime>7525</TotalTime>
  <Words>682</Words>
  <Application>Microsoft Office PowerPoint</Application>
  <PresentationFormat>Personnalisé</PresentationFormat>
  <Paragraphs>97</Paragraphs>
  <Slides>16</Slides>
  <Notes>9</Notes>
  <HiddenSlides>0</HiddenSlides>
  <MMClips>0</MMClips>
  <ScaleCrop>false</ScaleCrop>
  <HeadingPairs>
    <vt:vector size="6" baseType="variant">
      <vt:variant>
        <vt:lpstr>Polices utilisées</vt:lpstr>
      </vt:variant>
      <vt:variant>
        <vt:i4>19</vt:i4>
      </vt:variant>
      <vt:variant>
        <vt:lpstr>Thème</vt:lpstr>
      </vt:variant>
      <vt:variant>
        <vt:i4>2</vt:i4>
      </vt:variant>
      <vt:variant>
        <vt:lpstr>Titres des diapositives</vt:lpstr>
      </vt:variant>
      <vt:variant>
        <vt:i4>16</vt:i4>
      </vt:variant>
    </vt:vector>
  </HeadingPairs>
  <TitlesOfParts>
    <vt:vector size="37" baseType="lpstr">
      <vt:lpstr>Roboto Condensed Light</vt:lpstr>
      <vt:lpstr>Lato</vt:lpstr>
      <vt:lpstr>Arial</vt:lpstr>
      <vt:lpstr>Cabin</vt:lpstr>
      <vt:lpstr>Tw Cen MT</vt:lpstr>
      <vt:lpstr>Nanum Gothic</vt:lpstr>
      <vt:lpstr>Georgia Pro Light</vt:lpstr>
      <vt:lpstr>Proxima Nova</vt:lpstr>
      <vt:lpstr>Avenir Next LT Pro</vt:lpstr>
      <vt:lpstr>Roboto Condensed</vt:lpstr>
      <vt:lpstr>Calibri</vt:lpstr>
      <vt:lpstr>Georgia</vt:lpstr>
      <vt:lpstr>Segoe UI</vt:lpstr>
      <vt:lpstr>Fira Sans Medium Bold</vt:lpstr>
      <vt:lpstr>Anaheim</vt:lpstr>
      <vt:lpstr>Proxima Nova Semibold</vt:lpstr>
      <vt:lpstr>Georgia Pro Cond</vt:lpstr>
      <vt:lpstr>Söhne</vt:lpstr>
      <vt:lpstr>Alegreya Sans SC</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112</cp:revision>
  <dcterms:created xsi:type="dcterms:W3CDTF">2006-08-16T00:00:00Z</dcterms:created>
  <dcterms:modified xsi:type="dcterms:W3CDTF">2023-02-15T01:15:38Z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